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72" r:id="rId4"/>
    <p:sldId id="273" r:id="rId5"/>
    <p:sldId id="257" r:id="rId6"/>
    <p:sldId id="260" r:id="rId7"/>
    <p:sldId id="274" r:id="rId8"/>
    <p:sldId id="275" r:id="rId9"/>
    <p:sldId id="276" r:id="rId10"/>
    <p:sldId id="279" r:id="rId11"/>
    <p:sldId id="277" r:id="rId12"/>
    <p:sldId id="280" r:id="rId13"/>
    <p:sldId id="284" r:id="rId14"/>
    <p:sldId id="287" r:id="rId15"/>
    <p:sldId id="288" r:id="rId16"/>
    <p:sldId id="285" r:id="rId17"/>
    <p:sldId id="286" r:id="rId18"/>
    <p:sldId id="289" r:id="rId19"/>
    <p:sldId id="290" r:id="rId20"/>
    <p:sldId id="293" r:id="rId21"/>
    <p:sldId id="291" r:id="rId22"/>
    <p:sldId id="292" r:id="rId23"/>
    <p:sldId id="283" r:id="rId24"/>
    <p:sldId id="282" r:id="rId25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57F35-F99F-48DF-ACF8-FBCEABC97556}" type="datetimeFigureOut">
              <a:rPr lang="ru-RU" smtClean="0"/>
              <a:t>22.06.2021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547D-71F6-4166-805F-22C6D415E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35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93541" y="2193882"/>
            <a:ext cx="12300916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DDF8C-4253-4006-ADFF-E23AF0868F89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AB2DA-575F-4871-91A3-167CC69A6AE5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38EE0-A7CA-4701-9D01-4484F11383F9}" type="datetime1">
              <a:rPr lang="en-US" smtClean="0"/>
              <a:t>6/22/2021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83C8-AAB2-4381-B515-E287BE692759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4BF9B-B0FA-4A8E-BFC5-DA861D8EBA81}" type="datetime1">
              <a:rPr lang="en-US" smtClean="0"/>
              <a:t>6/22/2021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52632" y="2984532"/>
            <a:ext cx="12582734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6471" y="2604805"/>
            <a:ext cx="15535056" cy="5015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79BCE-9320-4A67-B8A6-430FD83733C7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39" y="-5443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61161" y="2476500"/>
            <a:ext cx="16764000" cy="4121279"/>
          </a:xfrm>
          <a:prstGeom prst="rect">
            <a:avLst/>
          </a:prstGeom>
        </p:spPr>
        <p:txBody>
          <a:bodyPr vert="horz" wrap="square" lIns="0" tIns="423821" rIns="0" bIns="0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Социальная сеть для публичного обмена сообщениями </a:t>
            </a:r>
            <a:r>
              <a:rPr lang="en-US" sz="8000" b="1" dirty="0" smtClean="0">
                <a:solidFill>
                  <a:schemeClr val="bg1"/>
                </a:solidFill>
              </a:rPr>
              <a:t/>
            </a:r>
            <a:br>
              <a:rPr lang="en-US" sz="8000" b="1" dirty="0" smtClean="0">
                <a:solidFill>
                  <a:schemeClr val="bg1"/>
                </a:solidFill>
              </a:rPr>
            </a:br>
            <a:r>
              <a:rPr lang="ru-RU" sz="8000" b="1" dirty="0" smtClean="0">
                <a:solidFill>
                  <a:schemeClr val="bg1"/>
                </a:solidFill>
              </a:rPr>
              <a:t>“</a:t>
            </a:r>
            <a:r>
              <a:rPr lang="en-US" sz="8000" b="1" dirty="0" err="1">
                <a:solidFill>
                  <a:schemeClr val="bg1"/>
                </a:solidFill>
              </a:rPr>
              <a:t>NTproject</a:t>
            </a:r>
            <a:r>
              <a:rPr lang="ru-RU" sz="8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19100"/>
            <a:ext cx="15621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  <a:ea typeface="DejaVu Sans"/>
              </a:rPr>
              <a:t>Воронежский Государственный университет</a:t>
            </a:r>
            <a: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</a:rPr>
              <a:t/>
            </a:r>
            <a:b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ru-RU" sz="2400" dirty="0">
                <a:solidFill>
                  <a:schemeClr val="bg1"/>
                </a:solidFill>
              </a:rPr>
              <a:t>Кафедра технологий обработки и защиты информации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03890" y="7255875"/>
            <a:ext cx="12078540" cy="776495"/>
          </a:xfrm>
          <a:prstGeom prst="rect">
            <a:avLst/>
          </a:prstGeom>
          <a:ln w="20947">
            <a:noFill/>
          </a:ln>
        </p:spPr>
        <p:txBody>
          <a:bodyPr vert="horz" wrap="square" lIns="0" tIns="220345" rIns="0" bIns="0" rtlCol="0">
            <a:spAutoFit/>
          </a:bodyPr>
          <a:lstStyle/>
          <a:p>
            <a:pPr marL="518795">
              <a:lnSpc>
                <a:spcPct val="100000"/>
              </a:lnSpc>
              <a:spcBef>
                <a:spcPts val="1735"/>
              </a:spcBef>
            </a:pPr>
            <a:r>
              <a:rPr lang="ru-RU" sz="36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Студенты</a:t>
            </a:r>
            <a:r>
              <a:rPr lang="en-US" sz="36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ru-RU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В.В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. </a:t>
            </a:r>
            <a:r>
              <a:rPr lang="ru-RU" sz="3200" u="sng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Шумбасов</a:t>
            </a:r>
            <a:r>
              <a:rPr lang="en-US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М.А. </a:t>
            </a:r>
            <a:r>
              <a:rPr lang="ru-RU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Проценко</a:t>
            </a:r>
            <a:r>
              <a:rPr lang="en-US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 П.А. Хоменко</a:t>
            </a:r>
            <a:endParaRPr sz="4000" u="sng" dirty="0">
              <a:solidFill>
                <a:schemeClr val="bg1"/>
              </a:solidFill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8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bg1"/>
                </a:solidFill>
              </a:rPr>
              <a:t>1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4381500"/>
            <a:ext cx="12582734" cy="1077218"/>
          </a:xfrm>
        </p:spPr>
        <p:txBody>
          <a:bodyPr/>
          <a:lstStyle/>
          <a:p>
            <a:pPr algn="ctr"/>
            <a:r>
              <a:rPr lang="ru-RU" dirty="0" smtClean="0"/>
              <a:t>Реализация</a:t>
            </a:r>
            <a:endParaRPr lang="ru-RU" dirty="0"/>
          </a:p>
        </p:txBody>
      </p:sp>
      <p:sp>
        <p:nvSpPr>
          <p:cNvPr id="4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bg1"/>
                </a:solidFill>
              </a:rPr>
              <a:t>10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11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39708" y="8201671"/>
            <a:ext cx="44085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Страница авторизации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926" y="723900"/>
            <a:ext cx="14616145" cy="71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12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01615" y="8189246"/>
            <a:ext cx="4411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Страница регистрации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98" y="736325"/>
            <a:ext cx="14605021" cy="71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13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86145" y="8173155"/>
            <a:ext cx="3515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Главная страница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t="12086" b="5131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519" y="715684"/>
            <a:ext cx="14570959" cy="725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1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14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13974" y="8180906"/>
            <a:ext cx="62600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Создание и публикация заметки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t="12086" b="5131"/>
          <a:stretch/>
        </p:blipFill>
        <p:spPr bwMode="auto">
          <a:xfrm>
            <a:off x="1904999" y="1209368"/>
            <a:ext cx="14478000" cy="65675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519" y="715684"/>
            <a:ext cx="14570959" cy="725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19940" y="8179939"/>
            <a:ext cx="118481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C</a:t>
            </a:r>
            <a:r>
              <a:rPr lang="ru-RU" sz="3000" b="1" dirty="0" err="1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траница</a:t>
            </a:r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 20 самых популярных заметок за последние 24 часа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t="12087" b="4675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966" y="666345"/>
            <a:ext cx="14544065" cy="72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16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55875" y="7966858"/>
            <a:ext cx="33762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Личная страница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t="12086" b="5131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5"/>
          <a:srcRect t="12087" b="4675"/>
          <a:stretch/>
        </p:blipFill>
        <p:spPr bwMode="auto">
          <a:xfrm>
            <a:off x="1904999" y="1182328"/>
            <a:ext cx="14478000" cy="6594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998" y="628020"/>
            <a:ext cx="14478001" cy="72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8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17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33876" y="7934655"/>
            <a:ext cx="7220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Редактирование личной информации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 rotWithShape="1">
          <a:blip r:embed="rId4"/>
          <a:srcRect t="11402" b="535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999" y="656599"/>
            <a:ext cx="14490007" cy="71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4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8</a:t>
            </a: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88713" y="7935508"/>
            <a:ext cx="6393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Страница подписок/подписчиков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t="11402" b="4675"/>
          <a:stretch/>
        </p:blipFill>
        <p:spPr bwMode="auto">
          <a:xfrm>
            <a:off x="1902541" y="1172496"/>
            <a:ext cx="14480458" cy="66043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541" y="534198"/>
            <a:ext cx="14565443" cy="72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19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3600" y="8000815"/>
            <a:ext cx="6490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Страница поиска пользователей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t="12087" b="4903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999" y="623257"/>
            <a:ext cx="14557501" cy="72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50274" y="1120233"/>
            <a:ext cx="69932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7000" spc="35" dirty="0" smtClean="0">
                <a:solidFill>
                  <a:srgbClr val="285381"/>
                </a:solidFill>
                <a:latin typeface="Trebuchet MS"/>
                <a:cs typeface="Trebuchet MS"/>
              </a:rPr>
              <a:t>Введение</a:t>
            </a:r>
            <a:endParaRPr sz="7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98171" y="2443285"/>
            <a:ext cx="14986000" cy="30189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75000"/>
                  </a:schemeClr>
                </a:solidFill>
                <a:effectLst/>
                <a:latin typeface="Trebuchet MS" panose="020B0603020202020204" pitchFamily="34" charset="0"/>
              </a:rPr>
              <a:t>По </a:t>
            </a:r>
            <a:r>
              <a:rPr lang="ru-RU" sz="28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д</a:t>
            </a:r>
            <a:r>
              <a:rPr lang="ru-RU" sz="2800" dirty="0" smtClean="0">
                <a:solidFill>
                  <a:schemeClr val="accent1">
                    <a:lumMod val="75000"/>
                  </a:schemeClr>
                </a:solidFill>
                <a:effectLst/>
                <a:latin typeface="Trebuchet MS" panose="020B0603020202020204" pitchFamily="34" charset="0"/>
              </a:rPr>
              <a:t>анным  компании </a:t>
            </a:r>
            <a:r>
              <a:rPr lang="ru-RU" sz="2800" dirty="0" err="1" smtClean="0">
                <a:solidFill>
                  <a:schemeClr val="accent6">
                    <a:lumMod val="75000"/>
                  </a:schemeClr>
                </a:solidFill>
                <a:effectLst/>
                <a:latin typeface="Trebuchet MS" panose="020B0603020202020204" pitchFamily="34" charset="0"/>
              </a:rPr>
              <a:t>GlobalWebIndex</a:t>
            </a:r>
            <a:r>
              <a:rPr lang="ru-RU" sz="2800" dirty="0" smtClean="0">
                <a:solidFill>
                  <a:schemeClr val="accent1">
                    <a:lumMod val="75000"/>
                  </a:schemeClr>
                </a:solidFill>
                <a:effectLst/>
                <a:latin typeface="Trebuchet MS" panose="020B0603020202020204" pitchFamily="34" charset="0"/>
              </a:rPr>
              <a:t>, которая в середине марта 2020 опросила более 12 тысяч человек из 13 стран, 45% пользователей стали проводить больше времени в социальных сетях.</a:t>
            </a:r>
            <a:r>
              <a:rPr lang="ru-RU" sz="28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 </a:t>
            </a:r>
          </a:p>
          <a:p>
            <a:pPr marL="469900" marR="5080" indent="-457200">
              <a:lnSpc>
                <a:spcPct val="1167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Среднее количество активных пользователей за первые месяцы пандемии выросло в 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2,8 раз</a:t>
            </a:r>
            <a:r>
              <a:rPr lang="ru-RU" sz="2800" spc="4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cs typeface="Trebuchet MS"/>
              </a:rPr>
              <a:t>.</a:t>
            </a:r>
            <a:endParaRPr lang="ru-RU" sz="28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  <a:cs typeface="Trebuchet MS"/>
            </a:endParaRPr>
          </a:p>
          <a:p>
            <a:pPr marL="12700" marR="5080">
              <a:lnSpc>
                <a:spcPct val="116700"/>
              </a:lnSpc>
              <a:spcBef>
                <a:spcPts val="95"/>
              </a:spcBef>
            </a:pPr>
            <a:endParaRPr sz="28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10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1698171" y="5462253"/>
            <a:ext cx="14986000" cy="10489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Основная задача </a:t>
            </a:r>
            <a:r>
              <a:rPr lang="ru-RU" sz="3200" b="1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веб-приложения – </a:t>
            </a:r>
            <a:r>
              <a:rPr lang="ru-RU" sz="28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создание и публикация коротких заметок в формате блога.</a:t>
            </a:r>
            <a:endParaRPr lang="ru-RU" sz="44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1713411" y="6972300"/>
            <a:ext cx="14986000" cy="10489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Актуальность </a:t>
            </a:r>
            <a:r>
              <a:rPr lang="ru-RU" sz="3200" b="1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– </a:t>
            </a:r>
            <a:r>
              <a:rPr lang="ru-RU" sz="28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создание веб-приложения способствующего открытому выражению общественной, социальной позиции пользователей.</a:t>
            </a:r>
            <a:endParaRPr lang="ru-RU" sz="28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20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3611" y="8333644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Выпадающее меню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999505"/>
            <a:ext cx="4953000" cy="713567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973" y="999505"/>
            <a:ext cx="5694127" cy="71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9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21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3600" y="8171843"/>
            <a:ext cx="47163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Панель администратора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t="12087" b="4903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 descr="https://sun9-62.userapi.com/impg/fxcWBKaNz7plo361OslwtLgdX48ZoxVSQHamFQ/-8UhQdAIMHE.jpg?size=1907x896&amp;quality=96&amp;sign=578700c194257d9ea9b1f8529d4d19cf&amp;type=album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96" y="1181100"/>
            <a:ext cx="14448503" cy="659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999" y="656599"/>
            <a:ext cx="14478000" cy="71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22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81400" y="8101282"/>
            <a:ext cx="114297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Панель </a:t>
            </a:r>
            <a:r>
              <a:rPr lang="ru-RU" sz="28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назначение </a:t>
            </a: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ролей </a:t>
            </a:r>
            <a:r>
              <a:rPr lang="ru-RU" sz="28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пользователям для администратора 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 descr="https://sun9-34.userapi.com/impg/7TQs55TIBoLf3h-yPvvSz_SoCleZsDm5epALDQ/reBcO2gFfqo.jpg?size=1916x838&amp;quality=96&amp;sign=2f0c44727190e472d3e03c19e8da0f47&amp;type=album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038" y="1181100"/>
            <a:ext cx="14450961" cy="659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961" y="675872"/>
            <a:ext cx="14685810" cy="725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50274" y="1120233"/>
            <a:ext cx="69932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7000" spc="35" dirty="0" smtClean="0">
                <a:solidFill>
                  <a:srgbClr val="285381"/>
                </a:solidFill>
                <a:latin typeface="Trebuchet MS"/>
                <a:cs typeface="Trebuchet MS"/>
              </a:rPr>
              <a:t>Заключение</a:t>
            </a:r>
            <a:endParaRPr sz="7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98171" y="2443285"/>
            <a:ext cx="14986000" cy="3255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Разработана </a:t>
            </a:r>
            <a:r>
              <a:rPr lang="en-US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Frond-end 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часть, находящаяся в браузере клиента</a:t>
            </a:r>
            <a:endParaRPr lang="ru-RU" sz="3000" b="0" strike="noStrike" spc="-1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Разработана </a:t>
            </a:r>
            <a:r>
              <a:rPr lang="en-US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Back-end 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часть, находящаяся на удаленном сервере</a:t>
            </a:r>
            <a:endParaRPr lang="ru-RU" sz="3000" b="0" strike="noStrike" spc="-1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Разработана база данных, находящаяся на удаленном сервере</a:t>
            </a:r>
            <a:endParaRPr lang="ru-RU" sz="3000" b="0" strike="noStrike" spc="-1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Была создана связь между </a:t>
            </a:r>
            <a:r>
              <a:rPr lang="en-US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Front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-</a:t>
            </a:r>
            <a:r>
              <a:rPr lang="en-US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end 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и </a:t>
            </a:r>
            <a:r>
              <a:rPr lang="en-US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Back-end 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частями приложения</a:t>
            </a:r>
            <a:endParaRPr lang="ru-RU" sz="3000" b="0" strike="noStrike" spc="-1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12700" marR="5080">
              <a:lnSpc>
                <a:spcPct val="116700"/>
              </a:lnSpc>
              <a:spcBef>
                <a:spcPts val="95"/>
              </a:spcBef>
            </a:pPr>
            <a:endParaRPr sz="28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10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23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39" y="-5443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61161" y="2476500"/>
            <a:ext cx="16764000" cy="4121279"/>
          </a:xfrm>
          <a:prstGeom prst="rect">
            <a:avLst/>
          </a:prstGeom>
        </p:spPr>
        <p:txBody>
          <a:bodyPr vert="horz" wrap="square" lIns="0" tIns="423821" rIns="0" bIns="0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Социальная сеть для публичного обмена сообщениями </a:t>
            </a:r>
            <a:r>
              <a:rPr lang="en-US" sz="8000" b="1" dirty="0" smtClean="0">
                <a:solidFill>
                  <a:schemeClr val="bg1"/>
                </a:solidFill>
              </a:rPr>
              <a:t/>
            </a:r>
            <a:br>
              <a:rPr lang="en-US" sz="8000" b="1" dirty="0" smtClean="0">
                <a:solidFill>
                  <a:schemeClr val="bg1"/>
                </a:solidFill>
              </a:rPr>
            </a:br>
            <a:r>
              <a:rPr lang="ru-RU" sz="8000" b="1" dirty="0" smtClean="0">
                <a:solidFill>
                  <a:schemeClr val="bg1"/>
                </a:solidFill>
              </a:rPr>
              <a:t>“</a:t>
            </a:r>
            <a:r>
              <a:rPr lang="en-US" sz="8000" b="1" dirty="0" err="1">
                <a:solidFill>
                  <a:schemeClr val="bg1"/>
                </a:solidFill>
              </a:rPr>
              <a:t>NTproject</a:t>
            </a:r>
            <a:r>
              <a:rPr lang="ru-RU" sz="8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19100"/>
            <a:ext cx="15621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  <a:ea typeface="DejaVu Sans"/>
              </a:rPr>
              <a:t>Воронежский Государственный университет</a:t>
            </a:r>
            <a: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</a:rPr>
              <a:t/>
            </a:r>
            <a:b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ru-RU" sz="2400" dirty="0">
                <a:solidFill>
                  <a:schemeClr val="bg1"/>
                </a:solidFill>
              </a:rPr>
              <a:t>Кафедра технологий обработки и защиты информации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03890" y="7255875"/>
            <a:ext cx="12078540" cy="776495"/>
          </a:xfrm>
          <a:prstGeom prst="rect">
            <a:avLst/>
          </a:prstGeom>
          <a:ln w="20947">
            <a:noFill/>
          </a:ln>
        </p:spPr>
        <p:txBody>
          <a:bodyPr vert="horz" wrap="square" lIns="0" tIns="220345" rIns="0" bIns="0" rtlCol="0">
            <a:spAutoFit/>
          </a:bodyPr>
          <a:lstStyle/>
          <a:p>
            <a:pPr marL="518795">
              <a:lnSpc>
                <a:spcPct val="100000"/>
              </a:lnSpc>
              <a:spcBef>
                <a:spcPts val="1735"/>
              </a:spcBef>
            </a:pPr>
            <a:r>
              <a:rPr lang="ru-RU" sz="36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Студенты</a:t>
            </a:r>
            <a:r>
              <a:rPr lang="en-US" sz="36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ru-RU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В.В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. </a:t>
            </a:r>
            <a:r>
              <a:rPr lang="ru-RU" sz="3200" u="sng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Шумбасов</a:t>
            </a:r>
            <a:r>
              <a:rPr lang="en-US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М.А. </a:t>
            </a:r>
            <a:r>
              <a:rPr lang="ru-RU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Проценко</a:t>
            </a:r>
            <a:r>
              <a:rPr lang="en-US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 П.А. Хоменко</a:t>
            </a:r>
            <a:endParaRPr sz="4000" u="sng" dirty="0">
              <a:solidFill>
                <a:schemeClr val="bg1"/>
              </a:solidFill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8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bg1"/>
                </a:solidFill>
              </a:rPr>
              <a:t>24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broadbandsearch.net/2021/3/1616944788997-2._Average_Seconds_Spent_on_a_Website%2C_Desktop_vs._Mobile_2018-2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3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57600" y="571500"/>
            <a:ext cx="10363200" cy="1354137"/>
          </a:xfrm>
        </p:spPr>
        <p:txBody>
          <a:bodyPr/>
          <a:lstStyle/>
          <a:p>
            <a:pPr algn="ctr"/>
            <a:r>
              <a:rPr lang="ru-RU" sz="72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Анализ рынка</a:t>
            </a:r>
            <a:endParaRPr lang="ru-RU" sz="7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endParaRPr lang="ru-RU" dirty="0"/>
          </a:p>
        </p:txBody>
      </p:sp>
      <p:pic>
        <p:nvPicPr>
          <p:cNvPr id="6146" name="Picture 2" descr="Твиттер — Википеди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71700"/>
            <a:ext cx="253478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Логотип tumblr – Бесплатные иконки: логотип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9" r="22027"/>
          <a:stretch/>
        </p:blipFill>
        <p:spPr bwMode="auto">
          <a:xfrm>
            <a:off x="7315200" y="1925637"/>
            <a:ext cx="2427777" cy="230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Blogger logo and symbol, meaning, history,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1633536"/>
            <a:ext cx="5133623" cy="28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6392" y="4521199"/>
            <a:ext cx="4724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Преимущества: </a:t>
            </a:r>
          </a:p>
          <a:p>
            <a:endParaRPr lang="ru-RU" sz="24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Бесплатный сервис </a:t>
            </a: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Загрузка мультимедийного контента </a:t>
            </a:r>
            <a:b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Недостатки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Доступен только авторизованным пользователям 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Ограниченность в объеме материала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800" y="4521198"/>
            <a:ext cx="4724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Преимущества: </a:t>
            </a:r>
          </a:p>
          <a:p>
            <a:endParaRPr lang="ru-RU" sz="24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Бесплатный сервис </a:t>
            </a: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Загрузка мультимедийного контента </a:t>
            </a:r>
            <a:b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Недостатки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Доступен только авторизованным пользователям 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Отсутствует возможность выражения негативного отношения к контенту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25023" y="4000500"/>
            <a:ext cx="4724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Преимущества: </a:t>
            </a:r>
          </a:p>
          <a:p>
            <a:endParaRPr lang="ru-RU" sz="24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Бесплатный сервис </a:t>
            </a: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Возможность заработка с рекламы</a:t>
            </a: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Несколько авторов</a:t>
            </a:r>
            <a:b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endParaRPr lang="ru-RU" sz="24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Недостатки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: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Официальная поддержка перестала осуществляться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Обязательный аккаунт в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Google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64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583630"/>
            <a:ext cx="8100695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ru-RU" spc="114" dirty="0" smtClean="0"/>
              <a:t>Требования</a:t>
            </a:r>
            <a:r>
              <a:rPr lang="ru-RU" sz="3200" spc="-1" dirty="0">
                <a:latin typeface="Trebuchet MS" panose="020B0603020202020204" pitchFamily="34" charset="0"/>
              </a:rPr>
              <a:t/>
            </a:r>
            <a:br>
              <a:rPr lang="ru-RU" sz="3200" spc="-1" dirty="0">
                <a:latin typeface="Trebuchet MS" panose="020B0603020202020204" pitchFamily="34" charset="0"/>
              </a:rPr>
            </a:br>
            <a:endParaRPr sz="3200" spc="185" dirty="0">
              <a:latin typeface="Trebuchet MS" panose="020B0603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 rot="5400000">
            <a:off x="11658598" y="3657601"/>
            <a:ext cx="10286999" cy="297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0724" y="610221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0724" y="654036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90724" y="697851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0724" y="741666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90724" y="785481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0724" y="829296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0724" y="873111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03785" y="1924072"/>
            <a:ext cx="13563598" cy="7891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2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Стабильная работа на современных веб-браузерах</a:t>
            </a:r>
            <a:endParaRPr lang="ru-RU" sz="3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2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Интуитивно понятный пользовательский интерфейс</a:t>
            </a:r>
            <a:endParaRPr lang="ru-RU" sz="3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2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Адаптивность сайта под мобильные устройства</a:t>
            </a:r>
            <a:endParaRPr lang="ru-RU" sz="3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2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Отсутствие необходимости в справке для возможности </a:t>
            </a:r>
            <a:endParaRPr lang="ru-RU" sz="3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32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осуществления основных задач</a:t>
            </a:r>
            <a:r>
              <a:rPr lang="ru-RU" sz="32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:</a:t>
            </a:r>
            <a:endParaRPr lang="ru-RU" sz="3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2800" spc="-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Регистрация</a:t>
            </a:r>
            <a:r>
              <a:rPr lang="en-US" sz="2800" spc="-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/</a:t>
            </a:r>
            <a:r>
              <a:rPr lang="ru-RU" sz="2800" spc="-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Авторизация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2800" spc="-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Создание/публикация/удаление заметки</a:t>
            </a:r>
            <a:endParaRPr lang="en-US" sz="2800" spc="-1" dirty="0" smtClean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  <a:ea typeface="DejaVu Sans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2800" spc="-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Добавление реакции на заметки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2800" spc="-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Подписка на других пользователей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2800" spc="-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Осуществление поиска интересующих заметок/пользователей</a:t>
            </a: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2800" spc="-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Добавление комментариев к заметкам</a:t>
            </a:r>
            <a:endParaRPr lang="ru-RU" sz="2800" spc="-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2800" spc="-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Редактирование </a:t>
            </a:r>
            <a:r>
              <a:rPr lang="ru-RU" sz="2800" spc="-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личных данных пользователя</a:t>
            </a:r>
            <a:endParaRPr lang="ru-RU" sz="2800" spc="-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800280" lvl="1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2800" spc="-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Выход </a:t>
            </a:r>
            <a:r>
              <a:rPr lang="ru-RU" sz="2800" spc="-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из аккаунта</a:t>
            </a:r>
            <a:endParaRPr lang="ru-RU" sz="2800" spc="-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2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Сдержанный </a:t>
            </a:r>
            <a:r>
              <a:rPr lang="ru-RU" sz="32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внешний вид, выдержанный в едином стиле</a:t>
            </a:r>
            <a:endParaRPr lang="ru-RU" sz="3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7619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6371" y="3651700"/>
            <a:ext cx="6937376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7000" spc="835" dirty="0" smtClean="0">
                <a:solidFill>
                  <a:srgbClr val="FFFFFF"/>
                </a:solidFill>
                <a:latin typeface="Trebuchet MS"/>
                <a:cs typeface="Trebuchet MS"/>
              </a:rPr>
              <a:t>Стек технологий</a:t>
            </a:r>
            <a:endParaRPr sz="7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19200" y="1181100"/>
            <a:ext cx="6336399" cy="8938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6000" dirty="0" err="1" smtClean="0"/>
              <a:t>Bootstrap</a:t>
            </a: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err="1" smtClean="0">
                <a:solidFill>
                  <a:schemeClr val="accent6">
                    <a:lumMod val="75000"/>
                  </a:schemeClr>
                </a:solidFill>
              </a:rPr>
              <a:t>MySQL</a:t>
            </a: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err="1"/>
              <a:t>Java</a:t>
            </a:r>
            <a:r>
              <a:rPr lang="ru-RU" sz="6000" dirty="0"/>
              <a:t> - </a:t>
            </a:r>
            <a:r>
              <a:rPr lang="ru-RU" sz="6000" dirty="0" err="1"/>
              <a:t>Spring</a:t>
            </a:r>
            <a:r>
              <a:rPr lang="ru-RU" sz="6000" dirty="0"/>
              <a:t> </a:t>
            </a:r>
            <a:r>
              <a:rPr lang="ru-RU" sz="6000" dirty="0" err="1" smtClean="0"/>
              <a:t>Boot</a:t>
            </a: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Spring Security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Spring Data</a:t>
            </a:r>
            <a:br>
              <a:rPr lang="en-US" sz="6000" dirty="0" smtClean="0"/>
            </a:b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Hibernate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err="1" smtClean="0"/>
              <a:t>Freemarker</a:t>
            </a: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en-US" sz="6000" dirty="0" err="1" smtClean="0">
                <a:solidFill>
                  <a:schemeClr val="accent6">
                    <a:lumMod val="75000"/>
                  </a:schemeClr>
                </a:solidFill>
              </a:rPr>
              <a:t>FlyWay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endParaRPr sz="3000" dirty="0"/>
          </a:p>
        </p:txBody>
      </p:sp>
      <p:sp>
        <p:nvSpPr>
          <p:cNvPr id="12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24200" y="419100"/>
            <a:ext cx="12496800" cy="13716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72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ER –</a:t>
            </a:r>
            <a:r>
              <a:rPr lang="ru-RU" sz="72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диаграмма базы данных</a:t>
            </a:r>
            <a:endParaRPr lang="ru-RU" sz="7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/>
        </p:blipFill>
        <p:spPr bwMode="auto">
          <a:xfrm>
            <a:off x="4267200" y="1485900"/>
            <a:ext cx="9525000" cy="845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3238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353800" y="1714500"/>
            <a:ext cx="5486400" cy="1077218"/>
          </a:xfrm>
        </p:spPr>
        <p:txBody>
          <a:bodyPr/>
          <a:lstStyle/>
          <a:p>
            <a:pPr algn="ctr"/>
            <a:r>
              <a:rPr lang="en-US" dirty="0" smtClean="0"/>
              <a:t>Use Case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2"/>
          <a:stretch/>
        </p:blipFill>
        <p:spPr bwMode="auto">
          <a:xfrm>
            <a:off x="1447800" y="190500"/>
            <a:ext cx="8915400" cy="10096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496800" y="3554955"/>
            <a:ext cx="4114800" cy="3429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4000" dirty="0" smtClean="0">
                <a:solidFill>
                  <a:schemeClr val="accent6">
                    <a:lumMod val="75000"/>
                  </a:schemeClr>
                </a:solidFill>
              </a:rPr>
              <a:t>Основные роли</a:t>
            </a: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4000" dirty="0"/>
              <a:t>Гость</a:t>
            </a: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3600" dirty="0" smtClean="0"/>
              <a:t>Пользователь</a:t>
            </a:r>
            <a:r>
              <a:rPr lang="ru-RU" sz="3600" dirty="0"/>
              <a:t/>
            </a:r>
            <a:br>
              <a:rPr lang="ru-RU" sz="3600" dirty="0"/>
            </a:br>
            <a:r>
              <a:rPr lang="ru-RU" sz="3600" dirty="0" smtClean="0">
                <a:solidFill>
                  <a:schemeClr val="accent1">
                    <a:lumMod val="75000"/>
                  </a:schemeClr>
                </a:solidFill>
              </a:rPr>
              <a:t>Администратор</a:t>
            </a:r>
            <a:r>
              <a:rPr lang="ru-RU" dirty="0"/>
              <a:t/>
            </a:r>
            <a:br>
              <a:rPr lang="ru-RU" dirty="0"/>
            </a:br>
            <a:endParaRPr sz="3000" dirty="0"/>
          </a:p>
        </p:txBody>
      </p:sp>
      <p:sp>
        <p:nvSpPr>
          <p:cNvPr id="6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8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90800" y="800100"/>
            <a:ext cx="12877800" cy="1371600"/>
          </a:xfrm>
        </p:spPr>
        <p:txBody>
          <a:bodyPr/>
          <a:lstStyle/>
          <a:p>
            <a:pPr algn="ctr"/>
            <a:r>
              <a:rPr lang="ru-RU" dirty="0" smtClean="0"/>
              <a:t>Развертывание системы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802779"/>
            <a:ext cx="9220200" cy="6607552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9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1369</TotalTime>
  <Words>287</Words>
  <Application>Microsoft Office PowerPoint</Application>
  <PresentationFormat>Произвольный</PresentationFormat>
  <Paragraphs>107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DejaVu Sans</vt:lpstr>
      <vt:lpstr>Trebuchet MS</vt:lpstr>
      <vt:lpstr>Office Theme</vt:lpstr>
      <vt:lpstr>Воронежский Государственный университет Кафедра технологий обработки и защиты информации</vt:lpstr>
      <vt:lpstr>Презентация PowerPoint</vt:lpstr>
      <vt:lpstr>Презентация PowerPoint</vt:lpstr>
      <vt:lpstr>Презентация PowerPoint</vt:lpstr>
      <vt:lpstr>Требования </vt:lpstr>
      <vt:lpstr>Bootstrap MySQL Java - Spring Boot Spring Security Spring Data Hibernate Freemarker FlyWay  </vt:lpstr>
      <vt:lpstr>Презентация PowerPoint</vt:lpstr>
      <vt:lpstr>Основные роли:  Гость Пользователь Администратор </vt:lpstr>
      <vt:lpstr>Презентация PowerPoint</vt:lpstr>
      <vt:lpstr>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Воронежский Государственный университет Кафедра технологий обработки и защиты информации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Воронежский Государственный университет Кафедра технологий обработки и защиты информации</dc:title>
  <cp:lastModifiedBy>Seva Shumbasov</cp:lastModifiedBy>
  <cp:revision>25</cp:revision>
  <dcterms:created xsi:type="dcterms:W3CDTF">2021-06-17T22:21:26Z</dcterms:created>
  <dcterms:modified xsi:type="dcterms:W3CDTF">2021-06-22T18:49:40Z</dcterms:modified>
</cp:coreProperties>
</file>